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3D8D11E-4221-4F49-8A1E-8900817CD536}">
  <a:tblStyle styleId="{D3D8D11E-4221-4F49-8A1E-8900817CD53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Slaydı"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Dikey Metin"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key Başlık ve Metin"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 ve İçerik"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ölüm Üstbilgisi"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ki İçerik"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arşılaştırma"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Yalnızca Başlık"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oş"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lı İçerik"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şlıklı Resim"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tr-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tr-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jpg"/><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tr-TR"/>
              <a:t>KOÇUM BENİM </a:t>
            </a:r>
            <a:br>
              <a:rPr lang="tr-TR"/>
            </a:br>
            <a:r>
              <a:rPr lang="tr-TR"/>
              <a:t>PROJESİ</a:t>
            </a:r>
            <a:endParaRPr/>
          </a:p>
        </p:txBody>
      </p:sp>
      <p:sp>
        <p:nvSpPr>
          <p:cNvPr id="85" name="Google Shape;85;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rgbClr val="888888"/>
              </a:buClr>
              <a:buSzPts val="3200"/>
              <a:buNone/>
            </a:pPr>
            <a:r>
              <a:t/>
            </a:r>
            <a:endParaRPr/>
          </a:p>
        </p:txBody>
      </p:sp>
      <p:pic>
        <p:nvPicPr>
          <p:cNvPr id="86" name="Google Shape;86;p13"/>
          <p:cNvPicPr preferRelativeResize="0"/>
          <p:nvPr/>
        </p:nvPicPr>
        <p:blipFill>
          <a:blip r:embed="rId3">
            <a:alphaModFix/>
          </a:blip>
          <a:stretch>
            <a:fillRect/>
          </a:stretch>
        </p:blipFill>
        <p:spPr>
          <a:xfrm>
            <a:off x="-71625" y="0"/>
            <a:ext cx="9215626" cy="685799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65100" lvl="0" marL="342900" rtl="0" algn="l">
              <a:lnSpc>
                <a:spcPct val="90000"/>
              </a:lnSpc>
              <a:spcBef>
                <a:spcPts val="0"/>
              </a:spcBef>
              <a:spcAft>
                <a:spcPts val="0"/>
              </a:spcAft>
              <a:buClr>
                <a:schemeClr val="dk1"/>
              </a:buClr>
              <a:buSzPts val="2800"/>
              <a:buNone/>
            </a:pPr>
            <a:r>
              <a:t/>
            </a:r>
            <a:endParaRPr sz="2800"/>
          </a:p>
          <a:p>
            <a:pPr indent="-165100" lvl="0" marL="342900" rtl="0" algn="l">
              <a:lnSpc>
                <a:spcPct val="90000"/>
              </a:lnSpc>
              <a:spcBef>
                <a:spcPts val="560"/>
              </a:spcBef>
              <a:spcAft>
                <a:spcPts val="0"/>
              </a:spcAft>
              <a:buClr>
                <a:schemeClr val="dk1"/>
              </a:buClr>
              <a:buSzPts val="2800"/>
              <a:buNone/>
            </a:pPr>
            <a:r>
              <a:t/>
            </a:r>
            <a:endParaRPr sz="2800"/>
          </a:p>
          <a:p>
            <a:pPr indent="-165100" lvl="0" marL="342900" rtl="0" algn="l">
              <a:lnSpc>
                <a:spcPct val="90000"/>
              </a:lnSpc>
              <a:spcBef>
                <a:spcPts val="560"/>
              </a:spcBef>
              <a:spcAft>
                <a:spcPts val="0"/>
              </a:spcAft>
              <a:buClr>
                <a:schemeClr val="dk1"/>
              </a:buClr>
              <a:buSzPts val="2800"/>
              <a:buNone/>
            </a:pPr>
            <a:r>
              <a:t/>
            </a:r>
            <a:endParaRPr sz="2800"/>
          </a:p>
          <a:p>
            <a:pPr indent="-342900" lvl="0" marL="342900" rtl="0" algn="l">
              <a:lnSpc>
                <a:spcPct val="90000"/>
              </a:lnSpc>
              <a:spcBef>
                <a:spcPts val="560"/>
              </a:spcBef>
              <a:spcAft>
                <a:spcPts val="0"/>
              </a:spcAft>
              <a:buClr>
                <a:schemeClr val="dk1"/>
              </a:buClr>
              <a:buSzPts val="2800"/>
              <a:buChar char="•"/>
            </a:pPr>
            <a:r>
              <a:rPr lang="tr-TR" sz="2800"/>
              <a:t>Öğrenci koçu, öğrencinin başarısı için hedeflere ulaşması adına onu destekler, bunun için onun öğrenme motivasyonunu yükselterek, öğrencinin akademik anlamda uğraşlarının sonuca ulaşması için öğrenciye ve içsel donanımlarına odaklanarak öğrenci ve ailesi ile beraber öğrencinin motivasyonunu artırıcı destek çalışmaları ortaya koyar. (Damaş, 2010)</a:t>
            </a:r>
            <a:endParaRPr sz="2800"/>
          </a:p>
        </p:txBody>
      </p:sp>
      <p:pic>
        <p:nvPicPr>
          <p:cNvPr id="92" name="Google Shape;92;p14"/>
          <p:cNvPicPr preferRelativeResize="0"/>
          <p:nvPr/>
        </p:nvPicPr>
        <p:blipFill rotWithShape="1">
          <a:blip r:embed="rId3">
            <a:alphaModFix/>
          </a:blip>
          <a:srcRect b="0" l="0" r="0" t="0"/>
          <a:stretch/>
        </p:blipFill>
        <p:spPr>
          <a:xfrm>
            <a:off x="1907704" y="188640"/>
            <a:ext cx="4968552" cy="25202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tr-TR" sz="3959"/>
              <a:t>Öğrenci Koçluğunun Sağlıklı Yürütülmesi İçin Uygulanacak İlkeler</a:t>
            </a:r>
            <a:endParaRPr sz="3959"/>
          </a:p>
        </p:txBody>
      </p:sp>
      <p:grpSp>
        <p:nvGrpSpPr>
          <p:cNvPr id="98" name="Google Shape;98;p15"/>
          <p:cNvGrpSpPr/>
          <p:nvPr/>
        </p:nvGrpSpPr>
        <p:grpSpPr>
          <a:xfrm>
            <a:off x="1441152" y="1600936"/>
            <a:ext cx="6261695" cy="4623819"/>
            <a:chOff x="983952" y="736"/>
            <a:chExt cx="6261695" cy="4623819"/>
          </a:xfrm>
        </p:grpSpPr>
        <p:sp>
          <p:nvSpPr>
            <p:cNvPr id="99" name="Google Shape;99;p15"/>
            <p:cNvSpPr/>
            <p:nvPr/>
          </p:nvSpPr>
          <p:spPr>
            <a:xfrm>
              <a:off x="2637132" y="736"/>
              <a:ext cx="2880319" cy="966415"/>
            </a:xfrm>
            <a:prstGeom prst="roundRect">
              <a:avLst>
                <a:gd fmla="val 16667" name="adj"/>
              </a:avLst>
            </a:prstGeom>
            <a:solidFill>
              <a:srgbClr val="BF504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txBox="1"/>
            <p:nvPr/>
          </p:nvSpPr>
          <p:spPr>
            <a:xfrm>
              <a:off x="2684308" y="47912"/>
              <a:ext cx="2785967" cy="87206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None/>
              </a:pPr>
              <a:r>
                <a:rPr b="0" i="0" lang="tr-TR" sz="1400" u="none" cap="none" strike="noStrike">
                  <a:solidFill>
                    <a:schemeClr val="lt1"/>
                  </a:solidFill>
                  <a:latin typeface="Calibri"/>
                  <a:ea typeface="Calibri"/>
                  <a:cs typeface="Calibri"/>
                  <a:sym typeface="Calibri"/>
                </a:rPr>
                <a:t>Öğrenciyi koşulsuz kabul etmek</a:t>
              </a:r>
              <a:endParaRPr b="0" i="0" sz="1400" u="none" cap="none" strike="noStrike">
                <a:solidFill>
                  <a:schemeClr val="lt1"/>
                </a:solidFill>
                <a:latin typeface="Calibri"/>
                <a:ea typeface="Calibri"/>
                <a:cs typeface="Calibri"/>
                <a:sym typeface="Calibri"/>
              </a:endParaRPr>
            </a:p>
          </p:txBody>
        </p:sp>
        <p:sp>
          <p:nvSpPr>
            <p:cNvPr id="101" name="Google Shape;101;p15"/>
            <p:cNvSpPr/>
            <p:nvPr/>
          </p:nvSpPr>
          <p:spPr>
            <a:xfrm>
              <a:off x="1944065" y="761687"/>
              <a:ext cx="3862868" cy="3862868"/>
            </a:xfrm>
            <a:custGeom>
              <a:rect b="b" l="l" r="r" t="t"/>
              <a:pathLst>
                <a:path extrusionOk="0" h="120000" w="120000">
                  <a:moveTo>
                    <a:pt x="87103" y="6470"/>
                  </a:moveTo>
                  <a:lnTo>
                    <a:pt x="87103" y="6470"/>
                  </a:lnTo>
                  <a:cubicBezTo>
                    <a:pt x="92812" y="9360"/>
                    <a:pt x="98021" y="13145"/>
                    <a:pt x="102534" y="17682"/>
                  </a:cubicBezTo>
                </a:path>
              </a:pathLst>
            </a:custGeom>
            <a:noFill/>
            <a:ln cap="flat" cmpd="sng" w="9525">
              <a:solidFill>
                <a:srgbClr val="BF50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5"/>
            <p:cNvSpPr/>
            <p:nvPr/>
          </p:nvSpPr>
          <p:spPr>
            <a:xfrm>
              <a:off x="4582742" y="1335324"/>
              <a:ext cx="2662905" cy="966415"/>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5"/>
            <p:cNvSpPr txBox="1"/>
            <p:nvPr/>
          </p:nvSpPr>
          <p:spPr>
            <a:xfrm>
              <a:off x="4629918" y="1382500"/>
              <a:ext cx="2568553" cy="87206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None/>
              </a:pPr>
              <a:r>
                <a:rPr b="0" i="0" lang="tr-TR" sz="1400" u="none" cap="none" strike="noStrike">
                  <a:solidFill>
                    <a:schemeClr val="lt1"/>
                  </a:solidFill>
                  <a:latin typeface="Calibri"/>
                  <a:ea typeface="Calibri"/>
                  <a:cs typeface="Calibri"/>
                  <a:sym typeface="Calibri"/>
                </a:rPr>
                <a:t>Koçun sınırlarını aşan durumlarda psikolojik danışmana yönlendirme yapması</a:t>
              </a:r>
              <a:endParaRPr b="0" i="0" sz="1400" u="none" cap="none" strike="noStrike">
                <a:solidFill>
                  <a:schemeClr val="lt1"/>
                </a:solidFill>
                <a:latin typeface="Calibri"/>
                <a:ea typeface="Calibri"/>
                <a:cs typeface="Calibri"/>
                <a:sym typeface="Calibri"/>
              </a:endParaRPr>
            </a:p>
          </p:txBody>
        </p:sp>
        <p:sp>
          <p:nvSpPr>
            <p:cNvPr id="104" name="Google Shape;104;p15"/>
            <p:cNvSpPr/>
            <p:nvPr/>
          </p:nvSpPr>
          <p:spPr>
            <a:xfrm>
              <a:off x="2145857" y="483943"/>
              <a:ext cx="3862868" cy="3862868"/>
            </a:xfrm>
            <a:custGeom>
              <a:rect b="b" l="l" r="r" t="t"/>
              <a:pathLst>
                <a:path extrusionOk="0" h="120000" w="120000">
                  <a:moveTo>
                    <a:pt x="119917" y="56853"/>
                  </a:moveTo>
                  <a:cubicBezTo>
                    <a:pt x="120593" y="69726"/>
                    <a:pt x="117105" y="82474"/>
                    <a:pt x="109970" y="93210"/>
                  </a:cubicBezTo>
                </a:path>
              </a:pathLst>
            </a:custGeom>
            <a:no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5"/>
            <p:cNvSpPr/>
            <p:nvPr/>
          </p:nvSpPr>
          <p:spPr>
            <a:xfrm>
              <a:off x="4152306" y="3494733"/>
              <a:ext cx="2120508" cy="966415"/>
            </a:xfrm>
            <a:prstGeom prst="roundRect">
              <a:avLst>
                <a:gd fmla="val 16667"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5"/>
            <p:cNvSpPr txBox="1"/>
            <p:nvPr/>
          </p:nvSpPr>
          <p:spPr>
            <a:xfrm>
              <a:off x="4199482" y="3541909"/>
              <a:ext cx="2026156" cy="87206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None/>
              </a:pPr>
              <a:r>
                <a:rPr b="0" i="0" lang="tr-TR" sz="1400" u="none" cap="none" strike="noStrike">
                  <a:solidFill>
                    <a:schemeClr val="lt1"/>
                  </a:solidFill>
                  <a:latin typeface="Calibri"/>
                  <a:ea typeface="Calibri"/>
                  <a:cs typeface="Calibri"/>
                  <a:sym typeface="Calibri"/>
                </a:rPr>
                <a:t>Önyargılı olmamak ve güven ilişkisi kurmak</a:t>
              </a:r>
              <a:endParaRPr b="0" i="0" sz="1400" u="none" cap="none" strike="noStrike">
                <a:solidFill>
                  <a:schemeClr val="lt1"/>
                </a:solidFill>
                <a:latin typeface="Calibri"/>
                <a:ea typeface="Calibri"/>
                <a:cs typeface="Calibri"/>
                <a:sym typeface="Calibri"/>
              </a:endParaRPr>
            </a:p>
          </p:txBody>
        </p:sp>
        <p:sp>
          <p:nvSpPr>
            <p:cNvPr id="107" name="Google Shape;107;p15"/>
            <p:cNvSpPr/>
            <p:nvPr/>
          </p:nvSpPr>
          <p:spPr>
            <a:xfrm>
              <a:off x="2145857" y="483943"/>
              <a:ext cx="3862868" cy="3862868"/>
            </a:xfrm>
            <a:custGeom>
              <a:rect b="b" l="l" r="r" t="t"/>
              <a:pathLst>
                <a:path extrusionOk="0" h="120000" w="120000">
                  <a:moveTo>
                    <a:pt x="62272" y="119957"/>
                  </a:moveTo>
                  <a:lnTo>
                    <a:pt x="62272" y="119957"/>
                  </a:lnTo>
                  <a:cubicBezTo>
                    <a:pt x="60361" y="120029"/>
                    <a:pt x="58448" y="120010"/>
                    <a:pt x="56539" y="119900"/>
                  </a:cubicBezTo>
                </a:path>
              </a:pathLst>
            </a:custGeom>
            <a:no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5"/>
            <p:cNvSpPr/>
            <p:nvPr/>
          </p:nvSpPr>
          <p:spPr>
            <a:xfrm>
              <a:off x="1920054" y="3494733"/>
              <a:ext cx="2043938" cy="966415"/>
            </a:xfrm>
            <a:prstGeom prst="roundRect">
              <a:avLst>
                <a:gd fmla="val 16667" name="adj"/>
              </a:avLst>
            </a:prstGeom>
            <a:solidFill>
              <a:srgbClr val="49ACC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5"/>
            <p:cNvSpPr txBox="1"/>
            <p:nvPr/>
          </p:nvSpPr>
          <p:spPr>
            <a:xfrm>
              <a:off x="1967230" y="3541909"/>
              <a:ext cx="1949586" cy="87206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None/>
              </a:pPr>
              <a:r>
                <a:rPr b="0" i="0" lang="tr-TR" sz="1400" u="none" cap="none" strike="noStrike">
                  <a:solidFill>
                    <a:schemeClr val="lt1"/>
                  </a:solidFill>
                  <a:latin typeface="Calibri"/>
                  <a:ea typeface="Calibri"/>
                  <a:cs typeface="Calibri"/>
                  <a:sym typeface="Calibri"/>
                </a:rPr>
                <a:t>Şimdi ve gelecek odaklı olmak</a:t>
              </a:r>
              <a:endParaRPr b="0" i="0" sz="1400" u="none" cap="none" strike="noStrike">
                <a:solidFill>
                  <a:schemeClr val="lt1"/>
                </a:solidFill>
                <a:latin typeface="Calibri"/>
                <a:ea typeface="Calibri"/>
                <a:cs typeface="Calibri"/>
                <a:sym typeface="Calibri"/>
              </a:endParaRPr>
            </a:p>
          </p:txBody>
        </p:sp>
        <p:sp>
          <p:nvSpPr>
            <p:cNvPr id="110" name="Google Shape;110;p15"/>
            <p:cNvSpPr/>
            <p:nvPr/>
          </p:nvSpPr>
          <p:spPr>
            <a:xfrm>
              <a:off x="2145857" y="483943"/>
              <a:ext cx="3862868" cy="3862868"/>
            </a:xfrm>
            <a:custGeom>
              <a:rect b="b" l="l" r="r" t="t"/>
              <a:pathLst>
                <a:path extrusionOk="0" h="120000" w="120000">
                  <a:moveTo>
                    <a:pt x="10030" y="93211"/>
                  </a:moveTo>
                  <a:lnTo>
                    <a:pt x="10030" y="93211"/>
                  </a:lnTo>
                  <a:cubicBezTo>
                    <a:pt x="2895" y="82475"/>
                    <a:pt x="-593" y="69727"/>
                    <a:pt x="83" y="56854"/>
                  </a:cubicBezTo>
                </a:path>
              </a:pathLst>
            </a:custGeom>
            <a:noFill/>
            <a:ln cap="flat" cmpd="sng" w="9525">
              <a:solidFill>
                <a:srgbClr val="49ACC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5"/>
            <p:cNvSpPr/>
            <p:nvPr/>
          </p:nvSpPr>
          <p:spPr>
            <a:xfrm>
              <a:off x="983952" y="1335324"/>
              <a:ext cx="2512873" cy="966415"/>
            </a:xfrm>
            <a:prstGeom prst="roundRect">
              <a:avLst>
                <a:gd fmla="val 16667" name="adj"/>
              </a:avLst>
            </a:prstGeom>
            <a:solidFill>
              <a:srgbClr val="F7954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5"/>
            <p:cNvSpPr txBox="1"/>
            <p:nvPr/>
          </p:nvSpPr>
          <p:spPr>
            <a:xfrm>
              <a:off x="1031128" y="1382500"/>
              <a:ext cx="2418521" cy="872063"/>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None/>
              </a:pPr>
              <a:r>
                <a:rPr b="0" i="0" lang="tr-TR" sz="1400" u="none" cap="none" strike="noStrike">
                  <a:solidFill>
                    <a:schemeClr val="lt1"/>
                  </a:solidFill>
                  <a:latin typeface="Calibri"/>
                  <a:ea typeface="Calibri"/>
                  <a:cs typeface="Calibri"/>
                  <a:sym typeface="Calibri"/>
                </a:rPr>
                <a:t>Ebeveyn İşbirliği</a:t>
              </a:r>
              <a:endParaRPr b="0" i="0" sz="1400" u="none" cap="none" strike="noStrike">
                <a:solidFill>
                  <a:schemeClr val="lt1"/>
                </a:solidFill>
                <a:latin typeface="Calibri"/>
                <a:ea typeface="Calibri"/>
                <a:cs typeface="Calibri"/>
                <a:sym typeface="Calibri"/>
              </a:endParaRPr>
            </a:p>
          </p:txBody>
        </p:sp>
        <p:sp>
          <p:nvSpPr>
            <p:cNvPr id="113" name="Google Shape;113;p15"/>
            <p:cNvSpPr/>
            <p:nvPr/>
          </p:nvSpPr>
          <p:spPr>
            <a:xfrm>
              <a:off x="2347650" y="761687"/>
              <a:ext cx="3862868" cy="3862868"/>
            </a:xfrm>
            <a:custGeom>
              <a:rect b="b" l="l" r="r" t="t"/>
              <a:pathLst>
                <a:path extrusionOk="0" h="120000" w="120000">
                  <a:moveTo>
                    <a:pt x="17466" y="17682"/>
                  </a:moveTo>
                  <a:lnTo>
                    <a:pt x="17466" y="17682"/>
                  </a:lnTo>
                  <a:cubicBezTo>
                    <a:pt x="21979" y="13146"/>
                    <a:pt x="27189" y="9361"/>
                    <a:pt x="32897" y="6470"/>
                  </a:cubicBezTo>
                </a:path>
              </a:pathLst>
            </a:custGeom>
            <a:noFill/>
            <a:ln cap="flat" cmpd="sng" w="9525">
              <a:solidFill>
                <a:srgbClr val="F795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tr-TR" sz="3959"/>
              <a:t>Koçluk Uygulamalarında Dikkat Edilecek Hususlar</a:t>
            </a:r>
            <a:endParaRPr sz="3959"/>
          </a:p>
        </p:txBody>
      </p:sp>
      <p:grpSp>
        <p:nvGrpSpPr>
          <p:cNvPr id="119" name="Google Shape;119;p16"/>
          <p:cNvGrpSpPr/>
          <p:nvPr/>
        </p:nvGrpSpPr>
        <p:grpSpPr>
          <a:xfrm>
            <a:off x="1036544" y="1600200"/>
            <a:ext cx="7070911" cy="4525962"/>
            <a:chOff x="579344" y="0"/>
            <a:chExt cx="7070911" cy="4525962"/>
          </a:xfrm>
        </p:grpSpPr>
        <p:sp>
          <p:nvSpPr>
            <p:cNvPr id="120" name="Google Shape;120;p16"/>
            <p:cNvSpPr/>
            <p:nvPr/>
          </p:nvSpPr>
          <p:spPr>
            <a:xfrm>
              <a:off x="2277777" y="2812886"/>
              <a:ext cx="1986926" cy="1713076"/>
            </a:xfrm>
            <a:prstGeom prst="hexagon">
              <a:avLst>
                <a:gd fmla="val 25000" name="adj"/>
                <a:gd fmla="val 115470" name="vf"/>
              </a:avLst>
            </a:prstGeom>
            <a:solidFill>
              <a:srgbClr val="BF504D"/>
            </a:solidFill>
            <a:ln cap="flat" cmpd="sng" w="25400">
              <a:solidFill>
                <a:srgbClr val="BF504D"/>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6"/>
            <p:cNvSpPr txBox="1"/>
            <p:nvPr/>
          </p:nvSpPr>
          <p:spPr>
            <a:xfrm>
              <a:off x="2586110" y="3078723"/>
              <a:ext cx="1370260" cy="1181402"/>
            </a:xfrm>
            <a:prstGeom prst="rect">
              <a:avLst/>
            </a:prstGeom>
            <a:noFill/>
            <a:ln>
              <a:noFill/>
            </a:ln>
          </p:spPr>
          <p:txBody>
            <a:bodyPr anchorCtr="0" anchor="ctr" bIns="25400" lIns="0" spcFirstLastPara="1" rIns="0" wrap="square" tIns="25400">
              <a:noAutofit/>
            </a:bodyPr>
            <a:lstStyle/>
            <a:p>
              <a:pPr indent="0" lvl="0" marL="0" marR="0" rtl="0" algn="ctr">
                <a:lnSpc>
                  <a:spcPct val="90000"/>
                </a:lnSpc>
                <a:spcBef>
                  <a:spcPts val="0"/>
                </a:spcBef>
                <a:spcAft>
                  <a:spcPts val="0"/>
                </a:spcAft>
                <a:buNone/>
              </a:pPr>
              <a:r>
                <a:rPr b="0" i="0" lang="tr-TR" sz="2000" u="none" cap="none" strike="noStrike">
                  <a:solidFill>
                    <a:schemeClr val="lt1"/>
                  </a:solidFill>
                  <a:latin typeface="Calibri"/>
                  <a:ea typeface="Calibri"/>
                  <a:cs typeface="Calibri"/>
                  <a:sym typeface="Calibri"/>
                </a:rPr>
                <a:t>Hedeflerin belirsizliği</a:t>
              </a:r>
              <a:endParaRPr b="0" i="0" sz="2000" u="none" cap="none" strike="noStrike">
                <a:solidFill>
                  <a:schemeClr val="lt1"/>
                </a:solidFill>
                <a:latin typeface="Calibri"/>
                <a:ea typeface="Calibri"/>
                <a:cs typeface="Calibri"/>
                <a:sym typeface="Calibri"/>
              </a:endParaRPr>
            </a:p>
          </p:txBody>
        </p:sp>
        <p:sp>
          <p:nvSpPr>
            <p:cNvPr id="122" name="Google Shape;122;p16"/>
            <p:cNvSpPr/>
            <p:nvPr/>
          </p:nvSpPr>
          <p:spPr>
            <a:xfrm>
              <a:off x="2329394" y="3569174"/>
              <a:ext cx="232633" cy="200500"/>
            </a:xfrm>
            <a:prstGeom prst="hexagon">
              <a:avLst>
                <a:gd fmla="val 25000" name="adj"/>
                <a:gd fmla="val 115470" name="vf"/>
              </a:avLst>
            </a:prstGeom>
            <a:solidFill>
              <a:schemeClr val="lt1"/>
            </a:solidFill>
            <a:ln cap="flat" cmpd="sng" w="25400">
              <a:solidFill>
                <a:srgbClr val="BF50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6"/>
            <p:cNvSpPr/>
            <p:nvPr/>
          </p:nvSpPr>
          <p:spPr>
            <a:xfrm>
              <a:off x="579344" y="1892757"/>
              <a:ext cx="1986926" cy="1713076"/>
            </a:xfrm>
            <a:prstGeom prst="hexagon">
              <a:avLst>
                <a:gd fmla="val 25000" name="adj"/>
                <a:gd fmla="val 115470" name="vf"/>
              </a:avLst>
            </a:prstGeom>
            <a:blipFill rotWithShape="1">
              <a:blip r:embed="rId3">
                <a:alphaModFix/>
              </a:blip>
              <a:stretch>
                <a:fillRect b="-7999" l="0" r="0" t="-7998"/>
              </a:stretch>
            </a:blipFill>
            <a:ln cap="flat" cmpd="sng" w="25400">
              <a:solidFill>
                <a:srgbClr val="BF50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6"/>
            <p:cNvSpPr/>
            <p:nvPr/>
          </p:nvSpPr>
          <p:spPr>
            <a:xfrm>
              <a:off x="1932009" y="3379536"/>
              <a:ext cx="232633" cy="200500"/>
            </a:xfrm>
            <a:prstGeom prst="hexagon">
              <a:avLst>
                <a:gd fmla="val 25000" name="adj"/>
                <a:gd fmla="val 115470" name="vf"/>
              </a:avLst>
            </a:prstGeom>
            <a:solidFill>
              <a:schemeClr val="lt1"/>
            </a:solid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6"/>
            <p:cNvSpPr/>
            <p:nvPr/>
          </p:nvSpPr>
          <p:spPr>
            <a:xfrm>
              <a:off x="3970553" y="1872390"/>
              <a:ext cx="1986926" cy="1713076"/>
            </a:xfrm>
            <a:prstGeom prst="hexagon">
              <a:avLst>
                <a:gd fmla="val 25000" name="adj"/>
                <a:gd fmla="val 115470" name="vf"/>
              </a:avLst>
            </a:prstGeom>
            <a:solidFill>
              <a:schemeClr val="accent3"/>
            </a:solidFill>
            <a:ln cap="flat" cmpd="sng" w="25400">
              <a:solidFill>
                <a:schemeClr val="accent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6"/>
            <p:cNvSpPr txBox="1"/>
            <p:nvPr/>
          </p:nvSpPr>
          <p:spPr>
            <a:xfrm>
              <a:off x="4278886" y="2138227"/>
              <a:ext cx="1370260" cy="1181402"/>
            </a:xfrm>
            <a:prstGeom prst="rect">
              <a:avLst/>
            </a:prstGeom>
            <a:noFill/>
            <a:ln>
              <a:noFill/>
            </a:ln>
          </p:spPr>
          <p:txBody>
            <a:bodyPr anchorCtr="0" anchor="ctr" bIns="25400" lIns="0" spcFirstLastPara="1" rIns="0" wrap="square" tIns="25400">
              <a:noAutofit/>
            </a:bodyPr>
            <a:lstStyle/>
            <a:p>
              <a:pPr indent="0" lvl="0" marL="0" marR="0" rtl="0" algn="ctr">
                <a:lnSpc>
                  <a:spcPct val="90000"/>
                </a:lnSpc>
                <a:spcBef>
                  <a:spcPts val="0"/>
                </a:spcBef>
                <a:spcAft>
                  <a:spcPts val="0"/>
                </a:spcAft>
                <a:buNone/>
              </a:pPr>
              <a:r>
                <a:rPr b="0" i="0" lang="tr-TR" sz="2000" u="none" cap="none" strike="noStrike">
                  <a:solidFill>
                    <a:schemeClr val="lt1"/>
                  </a:solidFill>
                  <a:latin typeface="Calibri"/>
                  <a:ea typeface="Calibri"/>
                  <a:cs typeface="Calibri"/>
                  <a:sym typeface="Calibri"/>
                </a:rPr>
                <a:t>Kısa sürede değişim beklenmesi</a:t>
              </a:r>
              <a:endParaRPr b="0" i="0" sz="2000" u="none" cap="none" strike="noStrike">
                <a:solidFill>
                  <a:schemeClr val="lt1"/>
                </a:solidFill>
                <a:latin typeface="Calibri"/>
                <a:ea typeface="Calibri"/>
                <a:cs typeface="Calibri"/>
                <a:sym typeface="Calibri"/>
              </a:endParaRPr>
            </a:p>
          </p:txBody>
        </p:sp>
        <p:sp>
          <p:nvSpPr>
            <p:cNvPr id="127" name="Google Shape;127;p16"/>
            <p:cNvSpPr/>
            <p:nvPr/>
          </p:nvSpPr>
          <p:spPr>
            <a:xfrm>
              <a:off x="5328875" y="3357359"/>
              <a:ext cx="232633" cy="200500"/>
            </a:xfrm>
            <a:prstGeom prst="hexagon">
              <a:avLst>
                <a:gd fmla="val 25000" name="adj"/>
                <a:gd fmla="val 115470" name="vf"/>
              </a:avLst>
            </a:prstGeom>
            <a:solidFill>
              <a:schemeClr val="lt1"/>
            </a:solidFill>
            <a:ln cap="flat" cmpd="sng" w="2540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
            <p:cNvSpPr/>
            <p:nvPr/>
          </p:nvSpPr>
          <p:spPr>
            <a:xfrm>
              <a:off x="5663329" y="2812886"/>
              <a:ext cx="1986926" cy="1713076"/>
            </a:xfrm>
            <a:prstGeom prst="hexagon">
              <a:avLst>
                <a:gd fmla="val 25000" name="adj"/>
                <a:gd fmla="val 115470" name="vf"/>
              </a:avLst>
            </a:prstGeom>
            <a:blipFill rotWithShape="1">
              <a:blip r:embed="rId4">
                <a:alphaModFix/>
              </a:blip>
              <a:stretch>
                <a:fillRect b="-7999" l="0" r="0" t="-7998"/>
              </a:stretch>
            </a:blip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p:nvPr/>
          </p:nvSpPr>
          <p:spPr>
            <a:xfrm>
              <a:off x="5714947" y="3569174"/>
              <a:ext cx="232633" cy="200500"/>
            </a:xfrm>
            <a:prstGeom prst="hexagon">
              <a:avLst>
                <a:gd fmla="val 25000" name="adj"/>
                <a:gd fmla="val 115470" name="vf"/>
              </a:avLst>
            </a:prstGeom>
            <a:solidFill>
              <a:schemeClr val="lt1"/>
            </a:solidFill>
            <a:ln cap="flat" cmpd="sng" w="25400">
              <a:solidFill>
                <a:srgbClr val="49ACC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6"/>
            <p:cNvSpPr/>
            <p:nvPr/>
          </p:nvSpPr>
          <p:spPr>
            <a:xfrm>
              <a:off x="2277777" y="935969"/>
              <a:ext cx="1986926" cy="1713076"/>
            </a:xfrm>
            <a:prstGeom prst="hexagon">
              <a:avLst>
                <a:gd fmla="val 25000" name="adj"/>
                <a:gd fmla="val 115470" name="vf"/>
              </a:avLst>
            </a:prstGeom>
            <a:solidFill>
              <a:schemeClr val="accent4"/>
            </a:solidFill>
            <a:ln cap="flat" cmpd="sng" w="25400">
              <a:solidFill>
                <a:schemeClr val="accent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6"/>
            <p:cNvSpPr txBox="1"/>
            <p:nvPr/>
          </p:nvSpPr>
          <p:spPr>
            <a:xfrm>
              <a:off x="2586110" y="1201806"/>
              <a:ext cx="1370260" cy="1181402"/>
            </a:xfrm>
            <a:prstGeom prst="rect">
              <a:avLst/>
            </a:prstGeom>
            <a:noFill/>
            <a:ln>
              <a:noFill/>
            </a:ln>
          </p:spPr>
          <p:txBody>
            <a:bodyPr anchorCtr="0" anchor="ctr" bIns="25400" lIns="0" spcFirstLastPara="1" rIns="0" wrap="square" tIns="25400">
              <a:noAutofit/>
            </a:bodyPr>
            <a:lstStyle/>
            <a:p>
              <a:pPr indent="0" lvl="0" marL="0" marR="0" rtl="0" algn="ctr">
                <a:lnSpc>
                  <a:spcPct val="90000"/>
                </a:lnSpc>
                <a:spcBef>
                  <a:spcPts val="0"/>
                </a:spcBef>
                <a:spcAft>
                  <a:spcPts val="0"/>
                </a:spcAft>
                <a:buNone/>
              </a:pPr>
              <a:r>
                <a:rPr b="0" i="0" lang="tr-TR" sz="2000" u="none" cap="none" strike="noStrike">
                  <a:solidFill>
                    <a:schemeClr val="lt1"/>
                  </a:solidFill>
                  <a:latin typeface="Calibri"/>
                  <a:ea typeface="Calibri"/>
                  <a:cs typeface="Calibri"/>
                  <a:sym typeface="Calibri"/>
                </a:rPr>
                <a:t>Koçluğun iyi bilinmemesi ve gönülsüzlük</a:t>
              </a:r>
              <a:endParaRPr b="0" i="0" sz="2000" u="none" cap="none" strike="noStrike">
                <a:solidFill>
                  <a:schemeClr val="lt1"/>
                </a:solidFill>
                <a:latin typeface="Calibri"/>
                <a:ea typeface="Calibri"/>
                <a:cs typeface="Calibri"/>
                <a:sym typeface="Calibri"/>
              </a:endParaRPr>
            </a:p>
          </p:txBody>
        </p:sp>
        <p:sp>
          <p:nvSpPr>
            <p:cNvPr id="132" name="Google Shape;132;p16"/>
            <p:cNvSpPr/>
            <p:nvPr/>
          </p:nvSpPr>
          <p:spPr>
            <a:xfrm>
              <a:off x="3624785" y="973082"/>
              <a:ext cx="232633" cy="200500"/>
            </a:xfrm>
            <a:prstGeom prst="hexagon">
              <a:avLst>
                <a:gd fmla="val 25000" name="adj"/>
                <a:gd fmla="val 115470" name="vf"/>
              </a:avLst>
            </a:prstGeom>
            <a:solidFill>
              <a:schemeClr val="lt1"/>
            </a:solidFill>
            <a:ln cap="flat" cmpd="sng" w="25400">
              <a:solidFill>
                <a:srgbClr val="F7954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6"/>
            <p:cNvSpPr/>
            <p:nvPr/>
          </p:nvSpPr>
          <p:spPr>
            <a:xfrm>
              <a:off x="3970553" y="0"/>
              <a:ext cx="1986926" cy="1713076"/>
            </a:xfrm>
            <a:prstGeom prst="hexagon">
              <a:avLst>
                <a:gd fmla="val 25000" name="adj"/>
                <a:gd fmla="val 115470" name="vf"/>
              </a:avLst>
            </a:prstGeom>
            <a:blipFill rotWithShape="1">
              <a:blip r:embed="rId5">
                <a:alphaModFix/>
              </a:blip>
              <a:stretch>
                <a:fillRect b="0" l="-6998" r="-6999" t="0"/>
              </a:stretch>
            </a:blipFill>
            <a:ln cap="flat" cmpd="sng" w="2540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6"/>
            <p:cNvSpPr/>
            <p:nvPr/>
          </p:nvSpPr>
          <p:spPr>
            <a:xfrm>
              <a:off x="4029241" y="752215"/>
              <a:ext cx="232633" cy="200500"/>
            </a:xfrm>
            <a:prstGeom prst="hexagon">
              <a:avLst>
                <a:gd fmla="val 25000" name="adj"/>
                <a:gd fmla="val 115470" name="vf"/>
              </a:avLst>
            </a:prstGeom>
            <a:solidFill>
              <a:schemeClr val="lt1"/>
            </a:solidFill>
            <a:ln cap="flat" cmpd="sng" w="25400">
              <a:solidFill>
                <a:srgbClr val="BF50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tr-TR"/>
              <a:t>Öğrenci Koçluğunun Faydaları</a:t>
            </a:r>
            <a:endParaRPr/>
          </a:p>
        </p:txBody>
      </p:sp>
      <p:grpSp>
        <p:nvGrpSpPr>
          <p:cNvPr id="140" name="Google Shape;140;p17"/>
          <p:cNvGrpSpPr/>
          <p:nvPr/>
        </p:nvGrpSpPr>
        <p:grpSpPr>
          <a:xfrm>
            <a:off x="457200" y="1600647"/>
            <a:ext cx="8229599" cy="4525067"/>
            <a:chOff x="0" y="447"/>
            <a:chExt cx="8229599" cy="4525067"/>
          </a:xfrm>
        </p:grpSpPr>
        <p:sp>
          <p:nvSpPr>
            <p:cNvPr id="141" name="Google Shape;141;p17"/>
            <p:cNvSpPr/>
            <p:nvPr/>
          </p:nvSpPr>
          <p:spPr>
            <a:xfrm rot="5400000">
              <a:off x="-245635" y="246082"/>
              <a:ext cx="1637567" cy="1146297"/>
            </a:xfrm>
            <a:prstGeom prst="chevron">
              <a:avLst>
                <a:gd fmla="val 50000" name="adj"/>
              </a:avLst>
            </a:prstGeom>
            <a:solidFill>
              <a:schemeClr val="accent3"/>
            </a:solid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7"/>
            <p:cNvSpPr txBox="1"/>
            <p:nvPr/>
          </p:nvSpPr>
          <p:spPr>
            <a:xfrm>
              <a:off x="1" y="573596"/>
              <a:ext cx="1146297" cy="49127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None/>
              </a:pPr>
              <a:r>
                <a:t/>
              </a:r>
              <a:endParaRPr b="0" i="0" sz="2800" u="none" cap="none" strike="noStrike">
                <a:solidFill>
                  <a:schemeClr val="lt1"/>
                </a:solidFill>
                <a:latin typeface="Calibri"/>
                <a:ea typeface="Calibri"/>
                <a:cs typeface="Calibri"/>
                <a:sym typeface="Calibri"/>
              </a:endParaRPr>
            </a:p>
          </p:txBody>
        </p:sp>
        <p:sp>
          <p:nvSpPr>
            <p:cNvPr id="143" name="Google Shape;143;p17"/>
            <p:cNvSpPr/>
            <p:nvPr/>
          </p:nvSpPr>
          <p:spPr>
            <a:xfrm rot="5400000">
              <a:off x="4155739" y="-3008994"/>
              <a:ext cx="1064418" cy="7083302"/>
            </a:xfrm>
            <a:prstGeom prst="round2SameRect">
              <a:avLst>
                <a:gd fmla="val 16667" name="adj1"/>
                <a:gd fmla="val 0" name="adj2"/>
              </a:avLst>
            </a:prstGeom>
            <a:solidFill>
              <a:schemeClr val="lt1">
                <a:alpha val="89803"/>
              </a:schemeClr>
            </a:solid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7"/>
            <p:cNvSpPr txBox="1"/>
            <p:nvPr/>
          </p:nvSpPr>
          <p:spPr>
            <a:xfrm>
              <a:off x="1146298" y="52408"/>
              <a:ext cx="7031341" cy="960496"/>
            </a:xfrm>
            <a:prstGeom prst="rect">
              <a:avLst/>
            </a:prstGeom>
            <a:noFill/>
            <a:ln>
              <a:noFill/>
            </a:ln>
          </p:spPr>
          <p:txBody>
            <a:bodyPr anchorCtr="0" anchor="ctr" bIns="13325" lIns="149350" spcFirstLastPara="1" rIns="13325" wrap="square" tIns="13325">
              <a:noAutofit/>
            </a:bodyPr>
            <a:lstStyle/>
            <a:p>
              <a:pPr indent="-228600" lvl="1" marL="228600" marR="0" rtl="0" algn="l">
                <a:lnSpc>
                  <a:spcPct val="90000"/>
                </a:lnSpc>
                <a:spcBef>
                  <a:spcPts val="0"/>
                </a:spcBef>
                <a:spcAft>
                  <a:spcPts val="0"/>
                </a:spcAft>
                <a:buClr>
                  <a:schemeClr val="dk1"/>
                </a:buClr>
                <a:buSzPts val="2100"/>
                <a:buFont typeface="Calibri"/>
                <a:buChar char="•"/>
              </a:pPr>
              <a:r>
                <a:rPr b="0" i="0" lang="tr-TR" sz="2100" u="none" cap="none" strike="noStrike">
                  <a:solidFill>
                    <a:schemeClr val="dk1"/>
                  </a:solidFill>
                  <a:latin typeface="Calibri"/>
                  <a:ea typeface="Calibri"/>
                  <a:cs typeface="Calibri"/>
                  <a:sym typeface="Calibri"/>
                </a:rPr>
                <a:t>Öğrencide farkındalık oluşturur.</a:t>
              </a:r>
              <a:endParaRPr b="0" i="0" sz="2100" u="none" cap="none" strike="noStrike">
                <a:solidFill>
                  <a:schemeClr val="dk1"/>
                </a:solidFill>
                <a:latin typeface="Calibri"/>
                <a:ea typeface="Calibri"/>
                <a:cs typeface="Calibri"/>
                <a:sym typeface="Calibri"/>
              </a:endParaRPr>
            </a:p>
            <a:p>
              <a:pPr indent="-228600" lvl="1" marL="228600" marR="0" rtl="0" algn="l">
                <a:lnSpc>
                  <a:spcPct val="90000"/>
                </a:lnSpc>
                <a:spcBef>
                  <a:spcPts val="315"/>
                </a:spcBef>
                <a:spcAft>
                  <a:spcPts val="0"/>
                </a:spcAft>
                <a:buClr>
                  <a:schemeClr val="dk1"/>
                </a:buClr>
                <a:buSzPts val="2100"/>
                <a:buFont typeface="Calibri"/>
                <a:buChar char="•"/>
              </a:pPr>
              <a:r>
                <a:rPr b="0" i="0" lang="tr-TR" sz="2100" u="none" cap="none" strike="noStrike">
                  <a:solidFill>
                    <a:schemeClr val="dk1"/>
                  </a:solidFill>
                  <a:latin typeface="Calibri"/>
                  <a:ea typeface="Calibri"/>
                  <a:cs typeface="Calibri"/>
                  <a:sym typeface="Calibri"/>
                </a:rPr>
                <a:t>Öğrencinin potansiyelini ortaya çıkarır.</a:t>
              </a:r>
              <a:endParaRPr b="0" i="0" sz="2100" u="none" cap="none" strike="noStrike">
                <a:solidFill>
                  <a:schemeClr val="dk1"/>
                </a:solidFill>
                <a:latin typeface="Calibri"/>
                <a:ea typeface="Calibri"/>
                <a:cs typeface="Calibri"/>
                <a:sym typeface="Calibri"/>
              </a:endParaRPr>
            </a:p>
          </p:txBody>
        </p:sp>
        <p:sp>
          <p:nvSpPr>
            <p:cNvPr id="145" name="Google Shape;145;p17"/>
            <p:cNvSpPr/>
            <p:nvPr/>
          </p:nvSpPr>
          <p:spPr>
            <a:xfrm rot="5400000">
              <a:off x="-245635" y="1689832"/>
              <a:ext cx="1637567" cy="1146297"/>
            </a:xfrm>
            <a:prstGeom prst="chevron">
              <a:avLst>
                <a:gd fmla="val 50000" name="adj"/>
              </a:avLst>
            </a:prstGeom>
            <a:solidFill>
              <a:srgbClr val="5DAEA5"/>
            </a:solidFill>
            <a:ln cap="flat" cmpd="sng" w="25400">
              <a:solidFill>
                <a:srgbClr val="5DAEA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7"/>
            <p:cNvSpPr txBox="1"/>
            <p:nvPr/>
          </p:nvSpPr>
          <p:spPr>
            <a:xfrm>
              <a:off x="1" y="2017346"/>
              <a:ext cx="1146297" cy="49127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None/>
              </a:pPr>
              <a:r>
                <a:t/>
              </a:r>
              <a:endParaRPr b="0" i="0" sz="2800" u="none" cap="none" strike="noStrike">
                <a:solidFill>
                  <a:schemeClr val="lt1"/>
                </a:solidFill>
                <a:latin typeface="Calibri"/>
                <a:ea typeface="Calibri"/>
                <a:cs typeface="Calibri"/>
                <a:sym typeface="Calibri"/>
              </a:endParaRPr>
            </a:p>
          </p:txBody>
        </p:sp>
        <p:sp>
          <p:nvSpPr>
            <p:cNvPr id="147" name="Google Shape;147;p17"/>
            <p:cNvSpPr/>
            <p:nvPr/>
          </p:nvSpPr>
          <p:spPr>
            <a:xfrm rot="5400000">
              <a:off x="4155739" y="-1565244"/>
              <a:ext cx="1064418" cy="7083302"/>
            </a:xfrm>
            <a:prstGeom prst="round2SameRect">
              <a:avLst>
                <a:gd fmla="val 16667" name="adj1"/>
                <a:gd fmla="val 0" name="adj2"/>
              </a:avLst>
            </a:prstGeom>
            <a:solidFill>
              <a:schemeClr val="lt1">
                <a:alpha val="89803"/>
              </a:schemeClr>
            </a:solidFill>
            <a:ln cap="flat" cmpd="sng" w="25400">
              <a:solidFill>
                <a:srgbClr val="5DAEA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7"/>
            <p:cNvSpPr txBox="1"/>
            <p:nvPr/>
          </p:nvSpPr>
          <p:spPr>
            <a:xfrm>
              <a:off x="1146298" y="1496158"/>
              <a:ext cx="7031341" cy="960496"/>
            </a:xfrm>
            <a:prstGeom prst="rect">
              <a:avLst/>
            </a:prstGeom>
            <a:noFill/>
            <a:ln>
              <a:noFill/>
            </a:ln>
          </p:spPr>
          <p:txBody>
            <a:bodyPr anchorCtr="0" anchor="ctr" bIns="13325" lIns="149350" spcFirstLastPara="1" rIns="13325" wrap="square" tIns="13325">
              <a:noAutofit/>
            </a:bodyPr>
            <a:lstStyle/>
            <a:p>
              <a:pPr indent="-228600" lvl="1" marL="228600" marR="0" rtl="0" algn="l">
                <a:lnSpc>
                  <a:spcPct val="90000"/>
                </a:lnSpc>
                <a:spcBef>
                  <a:spcPts val="0"/>
                </a:spcBef>
                <a:spcAft>
                  <a:spcPts val="0"/>
                </a:spcAft>
                <a:buClr>
                  <a:schemeClr val="dk1"/>
                </a:buClr>
                <a:buSzPts val="2100"/>
                <a:buFont typeface="Calibri"/>
                <a:buChar char="•"/>
              </a:pPr>
              <a:r>
                <a:rPr b="0" i="0" lang="tr-TR" sz="2100" u="none" cap="none" strike="noStrike">
                  <a:solidFill>
                    <a:schemeClr val="dk1"/>
                  </a:solidFill>
                  <a:latin typeface="Calibri"/>
                  <a:ea typeface="Calibri"/>
                  <a:cs typeface="Calibri"/>
                  <a:sym typeface="Calibri"/>
                </a:rPr>
                <a:t>Aile içi iletişimi sağlar.</a:t>
              </a:r>
              <a:endParaRPr b="0" i="0" sz="2100" u="none" cap="none" strike="noStrike">
                <a:solidFill>
                  <a:schemeClr val="dk1"/>
                </a:solidFill>
                <a:latin typeface="Calibri"/>
                <a:ea typeface="Calibri"/>
                <a:cs typeface="Calibri"/>
                <a:sym typeface="Calibri"/>
              </a:endParaRPr>
            </a:p>
            <a:p>
              <a:pPr indent="-228600" lvl="1" marL="228600" marR="0" rtl="0" algn="l">
                <a:lnSpc>
                  <a:spcPct val="90000"/>
                </a:lnSpc>
                <a:spcBef>
                  <a:spcPts val="315"/>
                </a:spcBef>
                <a:spcAft>
                  <a:spcPts val="0"/>
                </a:spcAft>
                <a:buClr>
                  <a:schemeClr val="dk1"/>
                </a:buClr>
                <a:buSzPts val="2100"/>
                <a:buFont typeface="Calibri"/>
                <a:buChar char="•"/>
              </a:pPr>
              <a:r>
                <a:rPr b="0" i="0" lang="tr-TR" sz="2100" u="none" cap="none" strike="noStrike">
                  <a:solidFill>
                    <a:schemeClr val="dk1"/>
                  </a:solidFill>
                  <a:latin typeface="Calibri"/>
                  <a:ea typeface="Calibri"/>
                  <a:cs typeface="Calibri"/>
                  <a:sym typeface="Calibri"/>
                </a:rPr>
                <a:t>Hedef belirlemede destek olur ve hedeflere ulaşmayı sağlar. </a:t>
              </a:r>
              <a:endParaRPr b="0" i="0" sz="2100" u="none" cap="none" strike="noStrike">
                <a:solidFill>
                  <a:schemeClr val="dk1"/>
                </a:solidFill>
                <a:latin typeface="Calibri"/>
                <a:ea typeface="Calibri"/>
                <a:cs typeface="Calibri"/>
                <a:sym typeface="Calibri"/>
              </a:endParaRPr>
            </a:p>
          </p:txBody>
        </p:sp>
        <p:sp>
          <p:nvSpPr>
            <p:cNvPr id="149" name="Google Shape;149;p17"/>
            <p:cNvSpPr/>
            <p:nvPr/>
          </p:nvSpPr>
          <p:spPr>
            <a:xfrm rot="5400000">
              <a:off x="-245635" y="3133582"/>
              <a:ext cx="1637567" cy="1146297"/>
            </a:xfrm>
            <a:prstGeom prst="chevron">
              <a:avLst>
                <a:gd fmla="val 50000" name="adj"/>
              </a:avLst>
            </a:prstGeom>
            <a:solidFill>
              <a:srgbClr val="7F63A1"/>
            </a:solidFill>
            <a:ln cap="flat" cmpd="sng" w="25400">
              <a:solidFill>
                <a:srgbClr val="7F63A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7"/>
            <p:cNvSpPr txBox="1"/>
            <p:nvPr/>
          </p:nvSpPr>
          <p:spPr>
            <a:xfrm>
              <a:off x="1" y="3461096"/>
              <a:ext cx="1146297" cy="491270"/>
            </a:xfrm>
            <a:prstGeom prst="rect">
              <a:avLst/>
            </a:prstGeom>
            <a:noFill/>
            <a:ln>
              <a:noFill/>
            </a:ln>
          </p:spPr>
          <p:txBody>
            <a:bodyPr anchorCtr="0" anchor="ctr" bIns="17775" lIns="17775" spcFirstLastPara="1" rIns="17775" wrap="square" tIns="17775">
              <a:noAutofit/>
            </a:bodyPr>
            <a:lstStyle/>
            <a:p>
              <a:pPr indent="0" lvl="0" marL="0" marR="0" rtl="0" algn="ctr">
                <a:lnSpc>
                  <a:spcPct val="90000"/>
                </a:lnSpc>
                <a:spcBef>
                  <a:spcPts val="0"/>
                </a:spcBef>
                <a:spcAft>
                  <a:spcPts val="0"/>
                </a:spcAft>
                <a:buNone/>
              </a:pPr>
              <a:r>
                <a:t/>
              </a:r>
              <a:endParaRPr b="0" i="0" sz="2800" u="none" cap="none" strike="noStrike">
                <a:solidFill>
                  <a:schemeClr val="lt1"/>
                </a:solidFill>
                <a:latin typeface="Calibri"/>
                <a:ea typeface="Calibri"/>
                <a:cs typeface="Calibri"/>
                <a:sym typeface="Calibri"/>
              </a:endParaRPr>
            </a:p>
          </p:txBody>
        </p:sp>
        <p:sp>
          <p:nvSpPr>
            <p:cNvPr id="151" name="Google Shape;151;p17"/>
            <p:cNvSpPr/>
            <p:nvPr/>
          </p:nvSpPr>
          <p:spPr>
            <a:xfrm rot="5400000">
              <a:off x="4155739" y="-100525"/>
              <a:ext cx="1064418" cy="7083302"/>
            </a:xfrm>
            <a:prstGeom prst="round2SameRect">
              <a:avLst>
                <a:gd fmla="val 16667" name="adj1"/>
                <a:gd fmla="val 0" name="adj2"/>
              </a:avLst>
            </a:prstGeom>
            <a:solidFill>
              <a:schemeClr val="lt1">
                <a:alpha val="89803"/>
              </a:schemeClr>
            </a:solidFill>
            <a:ln cap="flat" cmpd="sng" w="25400">
              <a:solidFill>
                <a:srgbClr val="7F63A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7"/>
            <p:cNvSpPr txBox="1"/>
            <p:nvPr/>
          </p:nvSpPr>
          <p:spPr>
            <a:xfrm>
              <a:off x="1146298" y="2960877"/>
              <a:ext cx="7031341" cy="960496"/>
            </a:xfrm>
            <a:prstGeom prst="rect">
              <a:avLst/>
            </a:prstGeom>
            <a:noFill/>
            <a:ln>
              <a:noFill/>
            </a:ln>
          </p:spPr>
          <p:txBody>
            <a:bodyPr anchorCtr="0" anchor="ctr" bIns="13325" lIns="149350" spcFirstLastPara="1" rIns="13325" wrap="square" tIns="13325">
              <a:noAutofit/>
            </a:bodyPr>
            <a:lstStyle/>
            <a:p>
              <a:pPr indent="-228600" lvl="1" marL="228600" marR="0" rtl="0" algn="l">
                <a:lnSpc>
                  <a:spcPct val="90000"/>
                </a:lnSpc>
                <a:spcBef>
                  <a:spcPts val="0"/>
                </a:spcBef>
                <a:spcAft>
                  <a:spcPts val="0"/>
                </a:spcAft>
                <a:buClr>
                  <a:schemeClr val="dk1"/>
                </a:buClr>
                <a:buSzPts val="2100"/>
                <a:buFont typeface="Calibri"/>
                <a:buChar char="•"/>
              </a:pPr>
              <a:r>
                <a:rPr b="0" i="0" lang="tr-TR" sz="2100" u="none" cap="none" strike="noStrike">
                  <a:solidFill>
                    <a:schemeClr val="dk1"/>
                  </a:solidFill>
                  <a:latin typeface="Calibri"/>
                  <a:ea typeface="Calibri"/>
                  <a:cs typeface="Calibri"/>
                  <a:sym typeface="Calibri"/>
                </a:rPr>
                <a:t>Ders çalışmayı ve program yapmayı öğretir.</a:t>
              </a:r>
              <a:endParaRPr b="0" i="0" sz="2100" u="none" cap="none" strike="noStrike">
                <a:solidFill>
                  <a:schemeClr val="dk1"/>
                </a:solidFill>
                <a:latin typeface="Calibri"/>
                <a:ea typeface="Calibri"/>
                <a:cs typeface="Calibri"/>
                <a:sym typeface="Calibri"/>
              </a:endParaRPr>
            </a:p>
            <a:p>
              <a:pPr indent="-228600" lvl="1" marL="228600" marR="0" rtl="0" algn="l">
                <a:lnSpc>
                  <a:spcPct val="90000"/>
                </a:lnSpc>
                <a:spcBef>
                  <a:spcPts val="315"/>
                </a:spcBef>
                <a:spcAft>
                  <a:spcPts val="0"/>
                </a:spcAft>
                <a:buClr>
                  <a:schemeClr val="dk1"/>
                </a:buClr>
                <a:buSzPts val="2100"/>
                <a:buFont typeface="Calibri"/>
                <a:buChar char="•"/>
              </a:pPr>
              <a:r>
                <a:rPr b="0" i="0" lang="tr-TR" sz="2100" u="none" cap="none" strike="noStrike">
                  <a:solidFill>
                    <a:schemeClr val="dk1"/>
                  </a:solidFill>
                  <a:latin typeface="Calibri"/>
                  <a:ea typeface="Calibri"/>
                  <a:cs typeface="Calibri"/>
                  <a:sym typeface="Calibri"/>
                </a:rPr>
                <a:t>Öğrencinin geleceğine yönelik katkı sağlar.</a:t>
              </a:r>
              <a:endParaRPr b="0" i="0" sz="2100" u="none" cap="none" strike="noStrike">
                <a:solidFill>
                  <a:schemeClr val="dk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8"/>
          <p:cNvSpPr txBox="1"/>
          <p:nvPr>
            <p:ph idx="1" type="body"/>
          </p:nvPr>
        </p:nvSpPr>
        <p:spPr>
          <a:xfrm>
            <a:off x="457200" y="214874"/>
            <a:ext cx="8229600" cy="6166500"/>
          </a:xfrm>
          <a:prstGeom prst="rect">
            <a:avLst/>
          </a:prstGeom>
          <a:noFill/>
          <a:ln>
            <a:noFill/>
          </a:ln>
        </p:spPr>
        <p:txBody>
          <a:bodyPr anchorCtr="0" anchor="t" bIns="45700" lIns="91425" spcFirstLastPara="1" rIns="91425" wrap="square" tIns="45700">
            <a:noAutofit/>
          </a:bodyPr>
          <a:lstStyle/>
          <a:p>
            <a:pPr indent="0" lvl="0" marL="342900" rtl="0" algn="l">
              <a:lnSpc>
                <a:spcPct val="115000"/>
              </a:lnSpc>
              <a:spcBef>
                <a:spcPts val="800"/>
              </a:spcBef>
              <a:spcAft>
                <a:spcPts val="0"/>
              </a:spcAft>
              <a:buNone/>
            </a:pPr>
            <a:r>
              <a:rPr i="1" lang="tr-TR"/>
              <a:t>Alan Yazında Koçluk Sistemi</a:t>
            </a:r>
            <a:endParaRPr i="1"/>
          </a:p>
          <a:p>
            <a:pPr indent="-431800" lvl="0" marL="342900" rtl="0" algn="l">
              <a:lnSpc>
                <a:spcPct val="115000"/>
              </a:lnSpc>
              <a:spcBef>
                <a:spcPts val="800"/>
              </a:spcBef>
              <a:spcAft>
                <a:spcPts val="0"/>
              </a:spcAft>
              <a:buSzPts val="3200"/>
              <a:buChar char="•"/>
            </a:pPr>
            <a:r>
              <a:rPr lang="tr-TR"/>
              <a:t>Öğrencilerin Merkezi Sınavlarda aldığı puanlarda,</a:t>
            </a:r>
            <a:endParaRPr/>
          </a:p>
          <a:p>
            <a:pPr indent="-431800" lvl="0" marL="342900" rtl="0" algn="l">
              <a:lnSpc>
                <a:spcPct val="115000"/>
              </a:lnSpc>
              <a:spcBef>
                <a:spcPts val="0"/>
              </a:spcBef>
              <a:spcAft>
                <a:spcPts val="0"/>
              </a:spcAft>
              <a:buSzPts val="3200"/>
              <a:buChar char="•"/>
            </a:pPr>
            <a:r>
              <a:rPr lang="tr-TR"/>
              <a:t>Öğretim yılı içerisinde görmüş olduğu </a:t>
            </a:r>
            <a:r>
              <a:rPr b="1" lang="tr-TR"/>
              <a:t>derslerdeki başarılarında,</a:t>
            </a:r>
            <a:endParaRPr b="1"/>
          </a:p>
          <a:p>
            <a:pPr indent="-431800" lvl="0" marL="342900" rtl="0" algn="l">
              <a:lnSpc>
                <a:spcPct val="115000"/>
              </a:lnSpc>
              <a:spcBef>
                <a:spcPts val="0"/>
              </a:spcBef>
              <a:spcAft>
                <a:spcPts val="0"/>
              </a:spcAft>
              <a:buSzPts val="3200"/>
              <a:buChar char="•"/>
            </a:pPr>
            <a:r>
              <a:rPr lang="tr-TR"/>
              <a:t>Öğrencilerin </a:t>
            </a:r>
            <a:r>
              <a:rPr b="1" lang="tr-TR"/>
              <a:t>dışadönüklük</a:t>
            </a:r>
            <a:r>
              <a:rPr lang="tr-TR"/>
              <a:t> seviyelerinde artış olduğu görülmüştür.</a:t>
            </a:r>
            <a:endParaRPr/>
          </a:p>
          <a:p>
            <a:pPr indent="0" lvl="0" marL="342900" rtl="0" algn="l">
              <a:lnSpc>
                <a:spcPct val="90000"/>
              </a:lnSpc>
              <a:spcBef>
                <a:spcPts val="0"/>
              </a:spcBef>
              <a:spcAft>
                <a:spcPts val="0"/>
              </a:spcAft>
              <a:buNone/>
            </a:pPr>
            <a:r>
              <a:t/>
            </a:r>
            <a:endParaRPr/>
          </a:p>
        </p:txBody>
      </p:sp>
      <p:pic>
        <p:nvPicPr>
          <p:cNvPr id="158" name="Google Shape;158;p18"/>
          <p:cNvPicPr preferRelativeResize="0"/>
          <p:nvPr/>
        </p:nvPicPr>
        <p:blipFill rotWithShape="1">
          <a:blip r:embed="rId3">
            <a:alphaModFix/>
          </a:blip>
          <a:srcRect b="0" l="0" r="0" t="0"/>
          <a:stretch/>
        </p:blipFill>
        <p:spPr>
          <a:xfrm>
            <a:off x="0" y="5121150"/>
            <a:ext cx="9143999" cy="155679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9"/>
          <p:cNvSpPr txBox="1"/>
          <p:nvPr>
            <p:ph idx="1" type="body"/>
          </p:nvPr>
        </p:nvSpPr>
        <p:spPr>
          <a:xfrm>
            <a:off x="457200" y="476672"/>
            <a:ext cx="8229600" cy="5649491"/>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tr-TR"/>
              <a:t>Öğrenci ve koçu arasında imzalanan sözleşme öğrencinin çalışma programına olan </a:t>
            </a:r>
            <a:r>
              <a:rPr b="1" lang="tr-TR"/>
              <a:t>bağlayıcılığını</a:t>
            </a:r>
            <a:r>
              <a:rPr lang="tr-TR"/>
              <a:t> arttıran bir unsurdur.</a:t>
            </a:r>
            <a:endParaRPr/>
          </a:p>
        </p:txBody>
      </p:sp>
      <p:pic>
        <p:nvPicPr>
          <p:cNvPr id="164" name="Google Shape;164;p19"/>
          <p:cNvPicPr preferRelativeResize="0"/>
          <p:nvPr/>
        </p:nvPicPr>
        <p:blipFill rotWithShape="1">
          <a:blip r:embed="rId3">
            <a:alphaModFix/>
          </a:blip>
          <a:srcRect b="0" l="0" r="0" t="0"/>
          <a:stretch/>
        </p:blipFill>
        <p:spPr>
          <a:xfrm>
            <a:off x="2133600" y="2420888"/>
            <a:ext cx="4876800" cy="367240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0"/>
          <p:cNvSpPr txBox="1"/>
          <p:nvPr>
            <p:ph idx="1" type="body"/>
          </p:nvPr>
        </p:nvSpPr>
        <p:spPr>
          <a:xfrm>
            <a:off x="457200" y="250675"/>
            <a:ext cx="8229600" cy="6499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tr-TR"/>
              <a:t>Okullardan alınan bilgiler kapsamında Koçum Benim Projesi aracılığıyla </a:t>
            </a:r>
            <a:r>
              <a:rPr b="1" lang="tr-TR"/>
              <a:t>3152</a:t>
            </a:r>
            <a:r>
              <a:rPr lang="tr-TR"/>
              <a:t> </a:t>
            </a:r>
            <a:r>
              <a:rPr b="1" lang="tr-TR"/>
              <a:t>öğrenciye </a:t>
            </a:r>
            <a:r>
              <a:rPr lang="tr-TR"/>
              <a:t>ulaşılmıştır. Bu öğrencilerimize  </a:t>
            </a:r>
            <a:r>
              <a:rPr b="1" lang="tr-TR"/>
              <a:t>1567</a:t>
            </a:r>
            <a:r>
              <a:rPr b="1" lang="tr-TR"/>
              <a:t> öğretmenimiz </a:t>
            </a:r>
            <a:r>
              <a:rPr lang="tr-TR"/>
              <a:t>aktif olarak koçluk yapmaktadır.</a:t>
            </a:r>
            <a:endParaRPr/>
          </a:p>
          <a:p>
            <a:pPr indent="-139700" lvl="0" marL="342900" rtl="0" algn="l">
              <a:spcBef>
                <a:spcPts val="640"/>
              </a:spcBef>
              <a:spcAft>
                <a:spcPts val="0"/>
              </a:spcAft>
              <a:buClr>
                <a:schemeClr val="dk1"/>
              </a:buClr>
              <a:buSzPts val="3200"/>
              <a:buNone/>
            </a:pPr>
            <a:r>
              <a:t/>
            </a:r>
            <a:endParaRPr/>
          </a:p>
        </p:txBody>
      </p:sp>
      <p:graphicFrame>
        <p:nvGraphicFramePr>
          <p:cNvPr id="170" name="Google Shape;170;p20"/>
          <p:cNvGraphicFramePr/>
          <p:nvPr/>
        </p:nvGraphicFramePr>
        <p:xfrm>
          <a:off x="152400" y="3285950"/>
          <a:ext cx="3000000" cy="3000000"/>
        </p:xfrm>
        <a:graphic>
          <a:graphicData uri="http://schemas.openxmlformats.org/drawingml/2006/table">
            <a:tbl>
              <a:tblPr>
                <a:noFill/>
                <a:tableStyleId>{D3D8D11E-4221-4F49-8A1E-8900817CD536}</a:tableStyleId>
              </a:tblPr>
              <a:tblGrid>
                <a:gridCol w="1569725"/>
                <a:gridCol w="868975"/>
                <a:gridCol w="1289425"/>
                <a:gridCol w="1737950"/>
                <a:gridCol w="1737950"/>
                <a:gridCol w="1681875"/>
              </a:tblGrid>
              <a:tr h="79715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tr-TR"/>
                        <a:t>SAYI</a:t>
                      </a:r>
                      <a:endParaRPr/>
                    </a:p>
                  </a:txBody>
                  <a:tcPr marT="91425" marB="91425" marR="91425" marL="91425"/>
                </a:tc>
                <a:tc>
                  <a:txBody>
                    <a:bodyPr/>
                    <a:lstStyle/>
                    <a:p>
                      <a:pPr indent="0" lvl="0" marL="0" rtl="0" algn="l">
                        <a:spcBef>
                          <a:spcPts val="0"/>
                        </a:spcBef>
                        <a:spcAft>
                          <a:spcPts val="0"/>
                        </a:spcAft>
                        <a:buNone/>
                      </a:pPr>
                      <a:r>
                        <a:rPr lang="tr-TR"/>
                        <a:t>GÖNDEREN</a:t>
                      </a:r>
                      <a:endParaRPr/>
                    </a:p>
                  </a:txBody>
                  <a:tcPr marT="91425" marB="91425" marR="91425" marL="91425"/>
                </a:tc>
                <a:tc>
                  <a:txBody>
                    <a:bodyPr/>
                    <a:lstStyle/>
                    <a:p>
                      <a:pPr indent="0" lvl="0" marL="0" rtl="0" algn="l">
                        <a:spcBef>
                          <a:spcPts val="0"/>
                        </a:spcBef>
                        <a:spcAft>
                          <a:spcPts val="0"/>
                        </a:spcAft>
                        <a:buNone/>
                      </a:pPr>
                      <a:r>
                        <a:rPr lang="tr-TR"/>
                        <a:t>GÖNDERMEYEN</a:t>
                      </a:r>
                      <a:endParaRPr/>
                    </a:p>
                  </a:txBody>
                  <a:tcPr marT="91425" marB="91425" marR="91425" marL="91425"/>
                </a:tc>
                <a:tc>
                  <a:txBody>
                    <a:bodyPr/>
                    <a:lstStyle/>
                    <a:p>
                      <a:pPr indent="0" lvl="0" marL="0" rtl="0" algn="l">
                        <a:spcBef>
                          <a:spcPts val="0"/>
                        </a:spcBef>
                        <a:spcAft>
                          <a:spcPts val="0"/>
                        </a:spcAft>
                        <a:buNone/>
                      </a:pPr>
                      <a:r>
                        <a:rPr lang="tr-TR"/>
                        <a:t>KOÇLUK EDİLEN</a:t>
                      </a:r>
                      <a:endParaRPr/>
                    </a:p>
                  </a:txBody>
                  <a:tcPr marT="91425" marB="91425" marR="91425" marL="91425"/>
                </a:tc>
                <a:tc>
                  <a:txBody>
                    <a:bodyPr/>
                    <a:lstStyle/>
                    <a:p>
                      <a:pPr indent="0" lvl="0" marL="0" rtl="0" algn="l">
                        <a:spcBef>
                          <a:spcPts val="0"/>
                        </a:spcBef>
                        <a:spcAft>
                          <a:spcPts val="0"/>
                        </a:spcAft>
                        <a:buNone/>
                      </a:pPr>
                      <a:r>
                        <a:rPr lang="tr-TR"/>
                        <a:t>KOÇLUK YAPAN</a:t>
                      </a:r>
                      <a:endParaRPr/>
                    </a:p>
                  </a:txBody>
                  <a:tcPr marT="91425" marB="91425" marR="91425" marL="91425"/>
                </a:tc>
              </a:tr>
              <a:tr h="797150">
                <a:tc>
                  <a:txBody>
                    <a:bodyPr/>
                    <a:lstStyle/>
                    <a:p>
                      <a:pPr indent="0" lvl="0" marL="0" rtl="0" algn="l">
                        <a:spcBef>
                          <a:spcPts val="0"/>
                        </a:spcBef>
                        <a:spcAft>
                          <a:spcPts val="0"/>
                        </a:spcAft>
                        <a:buNone/>
                      </a:pPr>
                      <a:r>
                        <a:rPr lang="tr-TR"/>
                        <a:t>MERKEZ OKUL</a:t>
                      </a:r>
                      <a:endParaRPr/>
                    </a:p>
                  </a:txBody>
                  <a:tcPr marT="91425" marB="91425" marR="91425" marL="91425"/>
                </a:tc>
                <a:tc>
                  <a:txBody>
                    <a:bodyPr/>
                    <a:lstStyle/>
                    <a:p>
                      <a:pPr indent="0" lvl="0" marL="0" rtl="0" algn="l">
                        <a:spcBef>
                          <a:spcPts val="0"/>
                        </a:spcBef>
                        <a:spcAft>
                          <a:spcPts val="0"/>
                        </a:spcAft>
                        <a:buNone/>
                      </a:pPr>
                      <a:r>
                        <a:rPr lang="tr-TR"/>
                        <a:t>49</a:t>
                      </a:r>
                      <a:endParaRPr/>
                    </a:p>
                  </a:txBody>
                  <a:tcPr marT="91425" marB="91425" marR="91425" marL="91425"/>
                </a:tc>
                <a:tc>
                  <a:txBody>
                    <a:bodyPr/>
                    <a:lstStyle/>
                    <a:p>
                      <a:pPr indent="0" lvl="0" marL="0" rtl="0" algn="r">
                        <a:lnSpc>
                          <a:spcPct val="115000"/>
                        </a:lnSpc>
                        <a:spcBef>
                          <a:spcPts val="0"/>
                        </a:spcBef>
                        <a:spcAft>
                          <a:spcPts val="0"/>
                        </a:spcAft>
                        <a:buNone/>
                      </a:pPr>
                      <a:r>
                        <a:rPr lang="tr-TR"/>
                        <a:t>44</a:t>
                      </a:r>
                      <a:endParaRPr/>
                    </a:p>
                  </a:txBody>
                  <a:tcPr marT="91425" marB="91425" marR="91425" marL="91425"/>
                </a:tc>
                <a:tc>
                  <a:txBody>
                    <a:bodyPr/>
                    <a:lstStyle/>
                    <a:p>
                      <a:pPr indent="0" lvl="0" marL="0" rtl="0" algn="r">
                        <a:lnSpc>
                          <a:spcPct val="115000"/>
                        </a:lnSpc>
                        <a:spcBef>
                          <a:spcPts val="0"/>
                        </a:spcBef>
                        <a:spcAft>
                          <a:spcPts val="0"/>
                        </a:spcAft>
                        <a:buNone/>
                      </a:pPr>
                      <a:r>
                        <a:rPr lang="tr-TR"/>
                        <a:t>5</a:t>
                      </a:r>
                      <a:endParaRPr/>
                    </a:p>
                  </a:txBody>
                  <a:tcPr marT="91425" marB="91425" marR="91425" marL="91425"/>
                </a:tc>
                <a:tc>
                  <a:txBody>
                    <a:bodyPr/>
                    <a:lstStyle/>
                    <a:p>
                      <a:pPr indent="0" lvl="0" marL="0" rtl="0" algn="r">
                        <a:lnSpc>
                          <a:spcPct val="115000"/>
                        </a:lnSpc>
                        <a:spcBef>
                          <a:spcPts val="0"/>
                        </a:spcBef>
                        <a:spcAft>
                          <a:spcPts val="0"/>
                        </a:spcAft>
                        <a:buNone/>
                      </a:pPr>
                      <a:r>
                        <a:rPr lang="tr-TR"/>
                        <a:t>2495</a:t>
                      </a:r>
                      <a:endParaRPr/>
                    </a:p>
                  </a:txBody>
                  <a:tcPr marT="91425" marB="91425" marR="91425" marL="91425"/>
                </a:tc>
                <a:tc>
                  <a:txBody>
                    <a:bodyPr/>
                    <a:lstStyle/>
                    <a:p>
                      <a:pPr indent="0" lvl="0" marL="0" rtl="0" algn="r">
                        <a:lnSpc>
                          <a:spcPct val="115000"/>
                        </a:lnSpc>
                        <a:spcBef>
                          <a:spcPts val="0"/>
                        </a:spcBef>
                        <a:spcAft>
                          <a:spcPts val="0"/>
                        </a:spcAft>
                        <a:buNone/>
                      </a:pPr>
                      <a:r>
                        <a:rPr lang="tr-TR"/>
                        <a:t>1233</a:t>
                      </a:r>
                      <a:endParaRPr/>
                    </a:p>
                  </a:txBody>
                  <a:tcPr marT="91425" marB="91425" marR="91425" marL="91425"/>
                </a:tc>
              </a:tr>
              <a:tr h="797150">
                <a:tc>
                  <a:txBody>
                    <a:bodyPr/>
                    <a:lstStyle/>
                    <a:p>
                      <a:pPr indent="0" lvl="0" marL="0" rtl="0" algn="l">
                        <a:spcBef>
                          <a:spcPts val="0"/>
                        </a:spcBef>
                        <a:spcAft>
                          <a:spcPts val="0"/>
                        </a:spcAft>
                        <a:buNone/>
                      </a:pPr>
                      <a:r>
                        <a:rPr lang="tr-TR"/>
                        <a:t>KÖY OKULU</a:t>
                      </a:r>
                      <a:endParaRPr/>
                    </a:p>
                  </a:txBody>
                  <a:tcPr marT="91425" marB="91425" marR="91425" marL="91425"/>
                </a:tc>
                <a:tc>
                  <a:txBody>
                    <a:bodyPr/>
                    <a:lstStyle/>
                    <a:p>
                      <a:pPr indent="0" lvl="0" marL="0" rtl="0" algn="l">
                        <a:spcBef>
                          <a:spcPts val="0"/>
                        </a:spcBef>
                        <a:spcAft>
                          <a:spcPts val="0"/>
                        </a:spcAft>
                        <a:buNone/>
                      </a:pPr>
                      <a:r>
                        <a:rPr lang="tr-TR"/>
                        <a:t>40</a:t>
                      </a:r>
                      <a:endParaRPr/>
                    </a:p>
                  </a:txBody>
                  <a:tcPr marT="91425" marB="91425" marR="91425" marL="91425"/>
                </a:tc>
                <a:tc>
                  <a:txBody>
                    <a:bodyPr/>
                    <a:lstStyle/>
                    <a:p>
                      <a:pPr indent="0" lvl="0" marL="0" rtl="0" algn="r">
                        <a:lnSpc>
                          <a:spcPct val="115000"/>
                        </a:lnSpc>
                        <a:spcBef>
                          <a:spcPts val="0"/>
                        </a:spcBef>
                        <a:spcAft>
                          <a:spcPts val="0"/>
                        </a:spcAft>
                        <a:buNone/>
                      </a:pPr>
                      <a:r>
                        <a:rPr lang="tr-TR"/>
                        <a:t>21</a:t>
                      </a:r>
                      <a:endParaRPr/>
                    </a:p>
                  </a:txBody>
                  <a:tcPr marT="91425" marB="91425" marR="91425" marL="91425"/>
                </a:tc>
                <a:tc>
                  <a:txBody>
                    <a:bodyPr/>
                    <a:lstStyle/>
                    <a:p>
                      <a:pPr indent="0" lvl="0" marL="0" rtl="0" algn="r">
                        <a:lnSpc>
                          <a:spcPct val="115000"/>
                        </a:lnSpc>
                        <a:spcBef>
                          <a:spcPts val="0"/>
                        </a:spcBef>
                        <a:spcAft>
                          <a:spcPts val="0"/>
                        </a:spcAft>
                        <a:buNone/>
                      </a:pPr>
                      <a:r>
                        <a:rPr lang="tr-TR"/>
                        <a:t>19</a:t>
                      </a:r>
                      <a:endParaRPr/>
                    </a:p>
                  </a:txBody>
                  <a:tcPr marT="91425" marB="91425" marR="91425" marL="91425"/>
                </a:tc>
                <a:tc>
                  <a:txBody>
                    <a:bodyPr/>
                    <a:lstStyle/>
                    <a:p>
                      <a:pPr indent="0" lvl="0" marL="0" rtl="0" algn="r">
                        <a:lnSpc>
                          <a:spcPct val="115000"/>
                        </a:lnSpc>
                        <a:spcBef>
                          <a:spcPts val="0"/>
                        </a:spcBef>
                        <a:spcAft>
                          <a:spcPts val="0"/>
                        </a:spcAft>
                        <a:buNone/>
                      </a:pPr>
                      <a:r>
                        <a:rPr lang="tr-TR"/>
                        <a:t>436</a:t>
                      </a:r>
                      <a:endParaRPr/>
                    </a:p>
                  </a:txBody>
                  <a:tcPr marT="91425" marB="91425" marR="91425" marL="91425"/>
                </a:tc>
                <a:tc>
                  <a:txBody>
                    <a:bodyPr/>
                    <a:lstStyle/>
                    <a:p>
                      <a:pPr indent="0" lvl="0" marL="0" rtl="0" algn="r">
                        <a:lnSpc>
                          <a:spcPct val="115000"/>
                        </a:lnSpc>
                        <a:spcBef>
                          <a:spcPts val="0"/>
                        </a:spcBef>
                        <a:spcAft>
                          <a:spcPts val="0"/>
                        </a:spcAft>
                        <a:buNone/>
                      </a:pPr>
                      <a:r>
                        <a:rPr lang="tr-TR"/>
                        <a:t>206</a:t>
                      </a:r>
                      <a:endParaRPr/>
                    </a:p>
                  </a:txBody>
                  <a:tcPr marT="91425" marB="91425" marR="91425" marL="91425"/>
                </a:tc>
              </a:tr>
              <a:tr h="570125">
                <a:tc>
                  <a:txBody>
                    <a:bodyPr/>
                    <a:lstStyle/>
                    <a:p>
                      <a:pPr indent="0" lvl="0" marL="0" rtl="0" algn="l">
                        <a:spcBef>
                          <a:spcPts val="0"/>
                        </a:spcBef>
                        <a:spcAft>
                          <a:spcPts val="0"/>
                        </a:spcAft>
                        <a:buNone/>
                      </a:pPr>
                      <a:r>
                        <a:rPr lang="tr-TR"/>
                        <a:t>TOPLAM</a:t>
                      </a:r>
                      <a:endParaRPr/>
                    </a:p>
                  </a:txBody>
                  <a:tcPr marT="91425" marB="91425" marR="91425" marL="91425"/>
                </a:tc>
                <a:tc>
                  <a:txBody>
                    <a:bodyPr/>
                    <a:lstStyle/>
                    <a:p>
                      <a:pPr indent="0" lvl="0" marL="0" rtl="0" algn="r">
                        <a:lnSpc>
                          <a:spcPct val="115000"/>
                        </a:lnSpc>
                        <a:spcBef>
                          <a:spcPts val="0"/>
                        </a:spcBef>
                        <a:spcAft>
                          <a:spcPts val="0"/>
                        </a:spcAft>
                        <a:buNone/>
                      </a:pPr>
                      <a:r>
                        <a:rPr lang="tr-TR"/>
                        <a:t>89</a:t>
                      </a:r>
                      <a:endParaRPr/>
                    </a:p>
                  </a:txBody>
                  <a:tcPr marT="91425" marB="91425" marR="91425" marL="91425"/>
                </a:tc>
                <a:tc>
                  <a:txBody>
                    <a:bodyPr/>
                    <a:lstStyle/>
                    <a:p>
                      <a:pPr indent="0" lvl="0" marL="0" rtl="0" algn="r">
                        <a:lnSpc>
                          <a:spcPct val="115000"/>
                        </a:lnSpc>
                        <a:spcBef>
                          <a:spcPts val="0"/>
                        </a:spcBef>
                        <a:spcAft>
                          <a:spcPts val="0"/>
                        </a:spcAft>
                        <a:buNone/>
                      </a:pPr>
                      <a:r>
                        <a:rPr lang="tr-TR"/>
                        <a:t>65</a:t>
                      </a:r>
                      <a:endParaRPr/>
                    </a:p>
                  </a:txBody>
                  <a:tcPr marT="91425" marB="91425" marR="91425" marL="91425"/>
                </a:tc>
                <a:tc>
                  <a:txBody>
                    <a:bodyPr/>
                    <a:lstStyle/>
                    <a:p>
                      <a:pPr indent="0" lvl="0" marL="0" rtl="0" algn="r">
                        <a:lnSpc>
                          <a:spcPct val="115000"/>
                        </a:lnSpc>
                        <a:spcBef>
                          <a:spcPts val="0"/>
                        </a:spcBef>
                        <a:spcAft>
                          <a:spcPts val="0"/>
                        </a:spcAft>
                        <a:buNone/>
                      </a:pPr>
                      <a:r>
                        <a:rPr lang="tr-TR"/>
                        <a:t>24</a:t>
                      </a:r>
                      <a:endParaRPr/>
                    </a:p>
                  </a:txBody>
                  <a:tcPr marT="91425" marB="91425" marR="91425" marL="91425"/>
                </a:tc>
                <a:tc>
                  <a:txBody>
                    <a:bodyPr/>
                    <a:lstStyle/>
                    <a:p>
                      <a:pPr indent="0" lvl="0" marL="0" rtl="0" algn="r">
                        <a:lnSpc>
                          <a:spcPct val="115000"/>
                        </a:lnSpc>
                        <a:spcBef>
                          <a:spcPts val="0"/>
                        </a:spcBef>
                        <a:spcAft>
                          <a:spcPts val="0"/>
                        </a:spcAft>
                        <a:buNone/>
                      </a:pPr>
                      <a:r>
                        <a:rPr lang="tr-TR"/>
                        <a:t>2931</a:t>
                      </a:r>
                      <a:endParaRPr/>
                    </a:p>
                  </a:txBody>
                  <a:tcPr marT="91425" marB="91425" marR="91425" marL="91425"/>
                </a:tc>
                <a:tc>
                  <a:txBody>
                    <a:bodyPr/>
                    <a:lstStyle/>
                    <a:p>
                      <a:pPr indent="0" lvl="0" marL="0" rtl="0" algn="r">
                        <a:lnSpc>
                          <a:spcPct val="115000"/>
                        </a:lnSpc>
                        <a:spcBef>
                          <a:spcPts val="0"/>
                        </a:spcBef>
                        <a:spcAft>
                          <a:spcPts val="0"/>
                        </a:spcAft>
                        <a:buNone/>
                      </a:pPr>
                      <a:r>
                        <a:rPr lang="tr-TR"/>
                        <a:t>1439</a:t>
                      </a:r>
                      <a:endParaRPr/>
                    </a:p>
                  </a:txBody>
                  <a:tcPr marT="91425" marB="91425" marR="91425" marL="91425"/>
                </a:tc>
              </a:tr>
            </a:tbl>
          </a:graphicData>
        </a:graphic>
      </p:graphicFrame>
      <p:sp>
        <p:nvSpPr>
          <p:cNvPr id="171" name="Google Shape;171;p20"/>
          <p:cNvSpPr txBox="1"/>
          <p:nvPr/>
        </p:nvSpPr>
        <p:spPr>
          <a:xfrm>
            <a:off x="6840100" y="1647350"/>
            <a:ext cx="7348500" cy="8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is Teması">
  <a:themeElements>
    <a:clrScheme name="Ofi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